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9" r:id="rId4"/>
    <p:sldId id="257" r:id="rId5"/>
    <p:sldId id="259" r:id="rId6"/>
    <p:sldId id="258" r:id="rId7"/>
    <p:sldId id="267" r:id="rId8"/>
  </p:sldIdLst>
  <p:sldSz cx="18288000" cy="10287000"/>
  <p:notesSz cx="7010400" cy="9296400"/>
  <p:embeddedFontLst>
    <p:embeddedFont>
      <p:font typeface="Avenir Next LT Pro" panose="020B0504020202020204" pitchFamily="34" charset="77"/>
      <p:regular r:id="rId10"/>
      <p:bold r:id="rId11"/>
      <p:italic r:id="rId12"/>
      <p:boldItalic r:id="rId13"/>
    </p:embeddedFont>
    <p:embeddedFont>
      <p:font typeface="Avenir Next LT Pro Demi" panose="020F0502020204030204" pitchFamily="34" charset="0"/>
      <p:regular r:id="rId14"/>
      <p:bold r:id="rId15"/>
      <p:boldItalic r:id="rId16"/>
    </p:embeddedFont>
    <p:embeddedFont>
      <p:font typeface="Avenir Next LT Pro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1B"/>
    <a:srgbClr val="E0D5B6"/>
    <a:srgbClr val="5A2700"/>
    <a:srgbClr val="999966"/>
    <a:srgbClr val="996600"/>
    <a:srgbClr val="F4CAC4"/>
    <a:srgbClr val="CC9966"/>
    <a:srgbClr val="CCCC99"/>
    <a:srgbClr val="710902"/>
    <a:srgbClr val="FF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50CF-904E-43E9-A688-C71C6762D7B4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37517-1BED-4FE1-B85A-6C314942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update the pictures and review the names, titles, and email addresses.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37517-1BED-4FE1-B85A-6C31494216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5121B"/>
                </a:solidFill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Please add more program highlights here.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37517-1BED-4FE1-B85A-6C31494216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9349564" y="2065734"/>
            <a:ext cx="787163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0000" b="1" dirty="0">
                <a:solidFill>
                  <a:srgbClr val="5A2700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Cultivating Futures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02069" y="5600700"/>
            <a:ext cx="811497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3500" dirty="0">
                <a:solidFill>
                  <a:srgbClr val="B5121B"/>
                </a:solidFill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Aullaaġvik and</a:t>
            </a:r>
          </a:p>
          <a:p>
            <a:pPr marL="0" lvl="0" indent="0">
              <a:spcBef>
                <a:spcPct val="0"/>
              </a:spcBef>
            </a:pPr>
            <a:r>
              <a:rPr lang="en-US" sz="3500" dirty="0">
                <a:solidFill>
                  <a:srgbClr val="B5121B"/>
                </a:solidFill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University of Alaska Anchorage (UAA)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02069" y="7394257"/>
            <a:ext cx="621435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3500" dirty="0">
                <a:solidFill>
                  <a:srgbClr val="B5121B"/>
                </a:solidFill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September 4, 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3008346" y="2476500"/>
            <a:ext cx="3023636" cy="3046173"/>
          </a:xfrm>
          <a:custGeom>
            <a:avLst/>
            <a:gdLst/>
            <a:ahLst/>
            <a:cxnLst/>
            <a:rect l="l" t="t" r="r" b="b"/>
            <a:pathLst>
              <a:path w="3023636" h="3046173">
                <a:moveTo>
                  <a:pt x="0" y="0"/>
                </a:moveTo>
                <a:lnTo>
                  <a:pt x="3023636" y="0"/>
                </a:lnTo>
                <a:lnTo>
                  <a:pt x="3023636" y="3046173"/>
                </a:lnTo>
                <a:lnTo>
                  <a:pt x="0" y="30461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lack background with red birds and letters&#10;&#10;Description automatically generated">
            <a:extLst>
              <a:ext uri="{FF2B5EF4-FFF2-40B4-BE49-F238E27FC236}">
                <a16:creationId xmlns:a16="http://schemas.microsoft.com/office/drawing/2014/main" id="{DE7A91DA-D0CB-97EB-31A7-DE67730F5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64" y="6532582"/>
            <a:ext cx="6248400" cy="10830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447309"/>
            <a:ext cx="5702843" cy="98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399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 Italics"/>
                <a:cs typeface="Calibri (MS) Bold Italics"/>
                <a:sym typeface="Calibri (MS) Bold Italics"/>
              </a:rPr>
              <a:t>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DE308-6235-32B2-225E-AB2B7F1F6C1C}"/>
              </a:ext>
            </a:extLst>
          </p:cNvPr>
          <p:cNvSpPr txBox="1"/>
          <p:nvPr/>
        </p:nvSpPr>
        <p:spPr>
          <a:xfrm>
            <a:off x="944391" y="2635121"/>
            <a:ext cx="6980409" cy="505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romanUcPeriod"/>
            </a:pPr>
            <a:r>
              <a:rPr lang="en-US" sz="4400" dirty="0">
                <a:latin typeface="Avenir Next LT Pro" panose="020B0504020202020204" pitchFamily="34" charset="0"/>
              </a:rPr>
              <a:t>Icebreaker</a:t>
            </a:r>
          </a:p>
          <a:p>
            <a:pPr marL="914400" indent="-914400">
              <a:lnSpc>
                <a:spcPct val="150000"/>
              </a:lnSpc>
              <a:buFont typeface="+mj-lt"/>
              <a:buAutoNum type="romanUcPeriod"/>
            </a:pPr>
            <a:r>
              <a:rPr lang="en-US" sz="4400" dirty="0">
                <a:latin typeface="Avenir Next LT Pro" panose="020B0504020202020204" pitchFamily="34" charset="0"/>
              </a:rPr>
              <a:t>UAA Team Members</a:t>
            </a:r>
          </a:p>
          <a:p>
            <a:pPr marL="914400" indent="-914400">
              <a:lnSpc>
                <a:spcPct val="150000"/>
              </a:lnSpc>
              <a:buFont typeface="+mj-lt"/>
              <a:buAutoNum type="romanUcPeriod"/>
            </a:pPr>
            <a:r>
              <a:rPr lang="en-US" sz="4400" dirty="0">
                <a:latin typeface="Avenir Next LT Pro" panose="020B0504020202020204" pitchFamily="34" charset="0"/>
              </a:rPr>
              <a:t>Kickstarting Success: Week 1 Classes</a:t>
            </a:r>
          </a:p>
          <a:p>
            <a:pPr marL="914400" indent="-914400">
              <a:lnSpc>
                <a:spcPct val="150000"/>
              </a:lnSpc>
              <a:buFont typeface="+mj-lt"/>
              <a:buAutoNum type="romanUcPeriod"/>
            </a:pPr>
            <a:r>
              <a:rPr lang="en-US" sz="4400" dirty="0">
                <a:latin typeface="Avenir Next LT Pro" panose="020B0504020202020204" pitchFamily="34" charset="0"/>
              </a:rPr>
              <a:t>Q&amp;A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50FF21-B8EB-610C-E68C-6E6D4CB0B1CB}"/>
              </a:ext>
            </a:extLst>
          </p:cNvPr>
          <p:cNvGrpSpPr/>
          <p:nvPr/>
        </p:nvGrpSpPr>
        <p:grpSpPr>
          <a:xfrm>
            <a:off x="10213848" y="310767"/>
            <a:ext cx="7744863" cy="844632"/>
            <a:chOff x="10213848" y="310767"/>
            <a:chExt cx="7744863" cy="84463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632261E-0DB6-17EE-EDA9-E6250DAEF11B}"/>
                </a:ext>
              </a:extLst>
            </p:cNvPr>
            <p:cNvSpPr/>
            <p:nvPr/>
          </p:nvSpPr>
          <p:spPr>
            <a:xfrm>
              <a:off x="14719326" y="310767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5715123B-EECA-7013-8861-0AD428615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50316"/>
              <a:ext cx="4416552" cy="76553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99FFA3-6470-BA6F-EAE3-5C67BB87C92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2800" y="313983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AutoShape 2">
            <a:extLst>
              <a:ext uri="{FF2B5EF4-FFF2-40B4-BE49-F238E27FC236}">
                <a16:creationId xmlns:a16="http://schemas.microsoft.com/office/drawing/2014/main" id="{FDC50FD4-082B-7455-6EA2-F1E07CC19864}"/>
              </a:ext>
            </a:extLst>
          </p:cNvPr>
          <p:cNvSpPr/>
          <p:nvPr/>
        </p:nvSpPr>
        <p:spPr>
          <a:xfrm>
            <a:off x="9912793" y="9580782"/>
            <a:ext cx="8114971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93284A0-AE48-A8FD-FA70-4D11AEBCE365}"/>
              </a:ext>
            </a:extLst>
          </p:cNvPr>
          <p:cNvSpPr/>
          <p:nvPr/>
        </p:nvSpPr>
        <p:spPr>
          <a:xfrm>
            <a:off x="6400800" y="9398074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621D3C-76D3-0DC2-1331-CCA8C8E8C866}"/>
              </a:ext>
            </a:extLst>
          </p:cNvPr>
          <p:cNvSpPr/>
          <p:nvPr/>
        </p:nvSpPr>
        <p:spPr>
          <a:xfrm>
            <a:off x="8123409" y="2005158"/>
            <a:ext cx="9762047" cy="627668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458519" y="3267313"/>
            <a:ext cx="783888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5400" b="1" dirty="0">
                <a:solidFill>
                  <a:srgbClr val="710902"/>
                </a:solidFill>
                <a:latin typeface="Avenir Next LT Pro Demi" panose="020B0704020202020204" pitchFamily="34" charset="0"/>
                <a:ea typeface="Calibri (MS) Bold"/>
                <a:cs typeface="Calibri (MS) Bold"/>
                <a:sym typeface="Calibri (MS) Bold"/>
              </a:rPr>
              <a:t>If you could describe your first week of classes in a single emoji or word, what would it be, and why?</a:t>
            </a:r>
            <a:endParaRPr lang="en-US" sz="3200" b="1" dirty="0">
              <a:solidFill>
                <a:srgbClr val="710902"/>
              </a:solidFill>
              <a:latin typeface="Avenir Next LT Pro Demi" panose="020B0704020202020204" pitchFamily="34" charset="0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661160" y="9741523"/>
            <a:ext cx="6492240" cy="0"/>
          </a:xfrm>
          <a:prstGeom prst="line">
            <a:avLst/>
          </a:prstGeom>
          <a:ln w="76200" cap="flat">
            <a:solidFill>
              <a:srgbClr val="7109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8E188-FCA1-CB28-B350-B27E8440C3AB}"/>
              </a:ext>
            </a:extLst>
          </p:cNvPr>
          <p:cNvGrpSpPr/>
          <p:nvPr/>
        </p:nvGrpSpPr>
        <p:grpSpPr>
          <a:xfrm>
            <a:off x="10213848" y="310767"/>
            <a:ext cx="7744863" cy="844632"/>
            <a:chOff x="10213848" y="310767"/>
            <a:chExt cx="7744863" cy="844632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EF8812E-5FCA-FD15-95CE-550AB09304FB}"/>
                </a:ext>
              </a:extLst>
            </p:cNvPr>
            <p:cNvSpPr/>
            <p:nvPr/>
          </p:nvSpPr>
          <p:spPr>
            <a:xfrm>
              <a:off x="14719326" y="310767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2E4A5109-517B-E097-41D0-2FC85082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50316"/>
              <a:ext cx="4416552" cy="765535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5F9289-889F-BBE0-1169-E7C349D19D1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2800" y="313983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31EDE845-F32E-3C38-0D90-DE257BA53DE0}"/>
              </a:ext>
            </a:extLst>
          </p:cNvPr>
          <p:cNvSpPr txBox="1"/>
          <p:nvPr/>
        </p:nvSpPr>
        <p:spPr>
          <a:xfrm>
            <a:off x="1028700" y="447309"/>
            <a:ext cx="9390243" cy="98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399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 Italics"/>
                <a:cs typeface="Calibri (MS) Bold Italics"/>
                <a:sym typeface="Calibri (MS) Bold Italics"/>
              </a:rPr>
              <a:t>Icebreaker</a:t>
            </a:r>
          </a:p>
        </p:txBody>
      </p:sp>
      <p:pic>
        <p:nvPicPr>
          <p:cNvPr id="6" name="Picture 5" descr="A group of people standing under a white tent&#10;&#10;Description automatically generated">
            <a:extLst>
              <a:ext uri="{FF2B5EF4-FFF2-40B4-BE49-F238E27FC236}">
                <a16:creationId xmlns:a16="http://schemas.microsoft.com/office/drawing/2014/main" id="{1D0AACBF-DCA0-3226-24A3-884E9756C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781300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5821680" y="9182100"/>
            <a:ext cx="6492240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447309"/>
            <a:ext cx="9914964" cy="98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399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 Italics"/>
                <a:cs typeface="Calibri (MS) Bold Italics"/>
                <a:sym typeface="Calibri (MS) Bold Italics"/>
              </a:rPr>
              <a:t>UAA Team Members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8910" y="6129474"/>
            <a:ext cx="34552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rgbClr val="B5121B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Darlene MacKinnon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600" y="6756254"/>
            <a:ext cx="415686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Student Success Coordinator </a:t>
            </a:r>
          </a:p>
          <a:p>
            <a:pPr marL="0" lvl="0" indent="0" algn="ctr">
              <a:spcBef>
                <a:spcPct val="0"/>
              </a:spcBef>
            </a:pPr>
            <a:endParaRPr lang="en-US" sz="2800" dirty="0">
              <a:latin typeface="Avenir Next LT Pro Light" panose="020B0304020202020204" pitchFamily="34" charset="0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2800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dlmackinnon@alaska.edu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26090" y="6073479"/>
            <a:ext cx="34552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rgbClr val="B5121B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Dr. Tonia A. </a:t>
            </a:r>
            <a:r>
              <a:rPr lang="en-US" sz="2800" b="1" dirty="0" err="1">
                <a:solidFill>
                  <a:srgbClr val="B5121B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Dousay</a:t>
            </a:r>
            <a:endParaRPr lang="en-US" sz="2800" b="1" dirty="0">
              <a:solidFill>
                <a:srgbClr val="B5121B"/>
              </a:solidFill>
              <a:latin typeface="Avenir Next LT Pro" panose="020B0504020202020204" pitchFamily="34" charset="0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9338" y="6756254"/>
            <a:ext cx="35888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Dean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School of Education</a:t>
            </a:r>
          </a:p>
          <a:p>
            <a:pPr marL="0" lvl="0" indent="0" algn="ctr">
              <a:spcBef>
                <a:spcPct val="0"/>
              </a:spcBef>
            </a:pPr>
            <a:endParaRPr lang="en-US" sz="2800" dirty="0">
              <a:latin typeface="Avenir Next LT Pro Light" panose="020B0304020202020204" pitchFamily="34" charset="0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2800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tadousay@alaska.edu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F86F4E-DDC2-C36A-B4A2-3E2354F77676}"/>
              </a:ext>
            </a:extLst>
          </p:cNvPr>
          <p:cNvGrpSpPr/>
          <p:nvPr/>
        </p:nvGrpSpPr>
        <p:grpSpPr>
          <a:xfrm>
            <a:off x="10213848" y="310767"/>
            <a:ext cx="7744863" cy="844632"/>
            <a:chOff x="10213848" y="310767"/>
            <a:chExt cx="7744863" cy="844632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FC5F1D-51E0-EDAE-85AC-2E632DCC0A61}"/>
                </a:ext>
              </a:extLst>
            </p:cNvPr>
            <p:cNvSpPr/>
            <p:nvPr/>
          </p:nvSpPr>
          <p:spPr>
            <a:xfrm>
              <a:off x="14719326" y="310767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25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653DFF13-64B4-1C3F-DA08-A7F6CD1AA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50316"/>
              <a:ext cx="4416552" cy="765535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F32728-CAD2-9858-6835-175A67316BD4}"/>
                </a:ext>
              </a:extLst>
            </p:cNvPr>
            <p:cNvCxnSpPr>
              <a:cxnSpLocks/>
            </p:cNvCxnSpPr>
            <p:nvPr/>
          </p:nvCxnSpPr>
          <p:spPr>
            <a:xfrm>
              <a:off x="14782800" y="313983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7746C3BB-9A90-A4A4-ED31-1561261CA8A0}"/>
              </a:ext>
            </a:extLst>
          </p:cNvPr>
          <p:cNvSpPr/>
          <p:nvPr/>
        </p:nvSpPr>
        <p:spPr>
          <a:xfrm>
            <a:off x="8068619" y="9547974"/>
            <a:ext cx="2150763" cy="319926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15088C1-FFA6-4F5F-FA24-6F7441E978CE}"/>
              </a:ext>
            </a:extLst>
          </p:cNvPr>
          <p:cNvSpPr txBox="1"/>
          <p:nvPr/>
        </p:nvSpPr>
        <p:spPr>
          <a:xfrm>
            <a:off x="13765980" y="6095239"/>
            <a:ext cx="34552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rgbClr val="B5121B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Nicole Endsley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CA844F63-269F-B479-3677-8FA70D73B92D}"/>
              </a:ext>
            </a:extLst>
          </p:cNvPr>
          <p:cNvSpPr txBox="1"/>
          <p:nvPr/>
        </p:nvSpPr>
        <p:spPr>
          <a:xfrm>
            <a:off x="13510384" y="6756254"/>
            <a:ext cx="441655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Apprenticeship and Accreditation Coordinator</a:t>
            </a:r>
          </a:p>
          <a:p>
            <a:pPr marL="0" lvl="0" indent="0" algn="ctr">
              <a:spcBef>
                <a:spcPct val="0"/>
              </a:spcBef>
            </a:pPr>
            <a:endParaRPr lang="en-US" sz="2800" dirty="0">
              <a:latin typeface="Avenir Next LT Pro Light" panose="020B0304020202020204" pitchFamily="34" charset="0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2800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naendsley@alaska.edu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F86BC261-5E10-F8AD-03D2-FE094C352A64}"/>
              </a:ext>
            </a:extLst>
          </p:cNvPr>
          <p:cNvSpPr txBox="1"/>
          <p:nvPr/>
        </p:nvSpPr>
        <p:spPr>
          <a:xfrm>
            <a:off x="9333271" y="6057900"/>
            <a:ext cx="34552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rgbClr val="B5121B"/>
                </a:solidFill>
                <a:latin typeface="Avenir Next LT Pro" panose="020B0504020202020204" pitchFamily="34" charset="0"/>
                <a:ea typeface="Calibri (MS) Bold"/>
                <a:cs typeface="Calibri (MS) Bold"/>
                <a:sym typeface="Calibri (MS) Bold"/>
              </a:rPr>
              <a:t>Sydney Stokes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240AA76-B1DE-A8F2-88C4-D27C1A679982}"/>
              </a:ext>
            </a:extLst>
          </p:cNvPr>
          <p:cNvSpPr txBox="1"/>
          <p:nvPr/>
        </p:nvSpPr>
        <p:spPr>
          <a:xfrm>
            <a:off x="9333271" y="6756254"/>
            <a:ext cx="35888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Student Placement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Outreach Specialist</a:t>
            </a:r>
          </a:p>
          <a:p>
            <a:pPr marL="0" lvl="0" indent="0" algn="ctr">
              <a:spcBef>
                <a:spcPct val="0"/>
              </a:spcBef>
            </a:pPr>
            <a:endParaRPr lang="en-US" sz="2800" dirty="0">
              <a:latin typeface="Avenir Next LT Pro Light" panose="020B0304020202020204" pitchFamily="34" charset="0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2800" dirty="0">
                <a:latin typeface="Avenir Next LT Pro Light" panose="020B0304020202020204" pitchFamily="34" charset="0"/>
                <a:ea typeface="Calibri (MS)"/>
                <a:cs typeface="Calibri (MS)"/>
                <a:sym typeface="Calibri (MS)"/>
              </a:rPr>
              <a:t>sastokes3@alaska.edu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28FE9CC-2676-CAE4-8C39-93549D71F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1" r="14796" b="2119"/>
          <a:stretch/>
        </p:blipFill>
        <p:spPr bwMode="auto">
          <a:xfrm>
            <a:off x="9829800" y="3041430"/>
            <a:ext cx="2819400" cy="25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nia A. Dousay">
            <a:extLst>
              <a:ext uri="{FF2B5EF4-FFF2-40B4-BE49-F238E27FC236}">
                <a16:creationId xmlns:a16="http://schemas.microsoft.com/office/drawing/2014/main" id="{A6942644-C128-2877-B47E-0BA6F14B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9" y="300828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84DC980-9E98-3B9B-2917-E1F83E01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1225" y="3012787"/>
            <a:ext cx="2416575" cy="26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holding a bowl of candy&#10;&#10;Description automatically generated">
            <a:extLst>
              <a:ext uri="{FF2B5EF4-FFF2-40B4-BE49-F238E27FC236}">
                <a16:creationId xmlns:a16="http://schemas.microsoft.com/office/drawing/2014/main" id="{78A4E110-6409-5A26-17E3-26E5BAD68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0" y="3041430"/>
            <a:ext cx="2716869" cy="27168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7400" y="-381969"/>
            <a:ext cx="8610601" cy="10668969"/>
            <a:chOff x="0" y="-104775"/>
            <a:chExt cx="1104621" cy="2809934"/>
          </a:xfrm>
          <a:solidFill>
            <a:srgbClr val="F4CAC4"/>
          </a:solidFill>
        </p:grpSpPr>
        <p:sp>
          <p:nvSpPr>
            <p:cNvPr id="3" name="Freeform 3"/>
            <p:cNvSpPr/>
            <p:nvPr/>
          </p:nvSpPr>
          <p:spPr>
            <a:xfrm>
              <a:off x="48877" y="0"/>
              <a:ext cx="1055744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104621" cy="2809934"/>
            </a:xfrm>
            <a:prstGeom prst="rect">
              <a:avLst/>
            </a:prstGeom>
            <a:solidFill>
              <a:srgbClr val="999966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478768"/>
            <a:ext cx="72771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All students are registered for the first 8-week Fall courses.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Positive feedback from instructors regarding apprentices’ involvement and enthusiasm.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Active participation in group activities and peer-to-peer learning.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66034"/>
            <a:ext cx="6938067" cy="43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799" b="1" dirty="0">
                <a:solidFill>
                  <a:srgbClr val="5A2700"/>
                </a:solidFill>
                <a:latin typeface="Avenir Next LT Pro Demi" panose="020B0704020202020204" pitchFamily="34" charset="0"/>
                <a:ea typeface="Calibri (MS) Bold"/>
                <a:cs typeface="Calibri (MS) Bold"/>
                <a:sym typeface="Calibri (MS) Bold"/>
              </a:rPr>
              <a:t>Highlights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A4980F-03E4-E786-91A7-D3D6C7AC4FD3}"/>
              </a:ext>
            </a:extLst>
          </p:cNvPr>
          <p:cNvGrpSpPr/>
          <p:nvPr/>
        </p:nvGrpSpPr>
        <p:grpSpPr>
          <a:xfrm>
            <a:off x="10213848" y="310767"/>
            <a:ext cx="7744863" cy="844632"/>
            <a:chOff x="10213848" y="310767"/>
            <a:chExt cx="7744863" cy="84463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8FA8CA3-9F37-FC60-141C-72C5F19175C1}"/>
                </a:ext>
              </a:extLst>
            </p:cNvPr>
            <p:cNvSpPr/>
            <p:nvPr/>
          </p:nvSpPr>
          <p:spPr>
            <a:xfrm>
              <a:off x="14719326" y="310767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15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1365164E-8781-F842-DD76-CB48CEC6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50316"/>
              <a:ext cx="4416552" cy="765535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91484E-C8B2-C6D9-16D7-580F89445A4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2800" y="313983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63B25F47-DDC0-2F22-AC50-DACBC80458D0}"/>
              </a:ext>
            </a:extLst>
          </p:cNvPr>
          <p:cNvSpPr txBox="1"/>
          <p:nvPr/>
        </p:nvSpPr>
        <p:spPr>
          <a:xfrm>
            <a:off x="1028701" y="447309"/>
            <a:ext cx="8319410" cy="196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399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 Italics"/>
                <a:cs typeface="Calibri (MS) Bold Italics"/>
                <a:sym typeface="Calibri (MS) Bold Italics"/>
              </a:rPr>
              <a:t>Kickstarting Success: Week 1 Classes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F215A65-179D-20F4-31CD-E8837B6B93F0}"/>
              </a:ext>
            </a:extLst>
          </p:cNvPr>
          <p:cNvSpPr/>
          <p:nvPr/>
        </p:nvSpPr>
        <p:spPr>
          <a:xfrm>
            <a:off x="1028700" y="9105900"/>
            <a:ext cx="2228360" cy="331469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A group of people standing in a forest&#10;&#10;Description automatically generated">
            <a:extLst>
              <a:ext uri="{FF2B5EF4-FFF2-40B4-BE49-F238E27FC236}">
                <a16:creationId xmlns:a16="http://schemas.microsoft.com/office/drawing/2014/main" id="{C33FAA6F-BB07-B98E-7878-B2BD082D5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829050"/>
            <a:ext cx="86106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85960" y="3568974"/>
            <a:ext cx="6492240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585960" y="7906340"/>
            <a:ext cx="6492240" cy="0"/>
          </a:xfrm>
          <a:prstGeom prst="line">
            <a:avLst/>
          </a:prstGeom>
          <a:ln w="76200" cap="flat">
            <a:solidFill>
              <a:srgbClr val="B512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915400" y="4222909"/>
            <a:ext cx="7924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What questions do you have for the UAA team to set you up for success this week and beyond?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29C50-BEC4-3C48-EEBE-11EAEBBDF996}"/>
              </a:ext>
            </a:extLst>
          </p:cNvPr>
          <p:cNvGrpSpPr/>
          <p:nvPr/>
        </p:nvGrpSpPr>
        <p:grpSpPr>
          <a:xfrm>
            <a:off x="10213848" y="310767"/>
            <a:ext cx="7744863" cy="844632"/>
            <a:chOff x="10213848" y="310767"/>
            <a:chExt cx="7744863" cy="844632"/>
          </a:xfrm>
        </p:grpSpPr>
        <p:sp>
          <p:nvSpPr>
            <p:cNvPr id="8" name="Freeform 8"/>
            <p:cNvSpPr/>
            <p:nvPr/>
          </p:nvSpPr>
          <p:spPr>
            <a:xfrm>
              <a:off x="14719326" y="310767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E0F46A72-3756-1DB6-05ED-FCF8C68F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50316"/>
              <a:ext cx="4416552" cy="76553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504E85-369A-4C80-6E9A-589E719D8FE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2800" y="313983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D1067250-2C2D-13B1-71EC-D19A3A93C073}"/>
              </a:ext>
            </a:extLst>
          </p:cNvPr>
          <p:cNvSpPr txBox="1"/>
          <p:nvPr/>
        </p:nvSpPr>
        <p:spPr>
          <a:xfrm>
            <a:off x="1028700" y="447309"/>
            <a:ext cx="9390243" cy="98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399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 Italics"/>
                <a:cs typeface="Calibri (MS) Bold Italics"/>
                <a:sym typeface="Calibri (MS) Bold Italics"/>
              </a:rPr>
              <a:t>Q&amp;A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24CDB0B-BE99-A573-BAAB-BA7C06A26D7F}"/>
              </a:ext>
            </a:extLst>
          </p:cNvPr>
          <p:cNvSpPr/>
          <p:nvPr/>
        </p:nvSpPr>
        <p:spPr>
          <a:xfrm>
            <a:off x="11974034" y="8774431"/>
            <a:ext cx="1716092" cy="255269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AF2214-8A04-E807-75BB-3094C9610691}"/>
              </a:ext>
            </a:extLst>
          </p:cNvPr>
          <p:cNvSpPr/>
          <p:nvPr/>
        </p:nvSpPr>
        <p:spPr>
          <a:xfrm>
            <a:off x="11974034" y="2680436"/>
            <a:ext cx="1716092" cy="255269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BCA08794-E553-FE44-B344-E21C7F52A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009900"/>
            <a:ext cx="7061199" cy="5295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121223"/>
            <a:ext cx="1140258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500" b="1" dirty="0">
                <a:solidFill>
                  <a:srgbClr val="B5121B"/>
                </a:solidFill>
                <a:latin typeface="Avenir Next LT Pro Demi" panose="020B0704020202020204" pitchFamily="34" charset="0"/>
                <a:ea typeface="Calibri (MS) Bold"/>
                <a:cs typeface="Calibri (MS) Bold"/>
                <a:sym typeface="Calibri (MS) Bo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7109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7109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442710" y="6122194"/>
            <a:ext cx="114025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5A2700"/>
                </a:solidFill>
                <a:latin typeface="Avenir Next LT Pro" panose="020B0504020202020204" pitchFamily="34" charset="0"/>
                <a:ea typeface="Calibri (MS)"/>
                <a:cs typeface="Calibri (MS)"/>
                <a:sym typeface="Calibri (MS)"/>
              </a:rPr>
              <a:t>Regularly monitor your email and GroupMe app for timely updates and vital information.</a:t>
            </a:r>
            <a:endParaRPr lang="en-US" sz="4000" dirty="0">
              <a:solidFill>
                <a:srgbClr val="5A2700"/>
              </a:solidFill>
              <a:latin typeface="Avenir Next LT Pro Light" panose="020B0304020202020204" pitchFamily="34" charset="0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4A6C87-0071-F767-ABC1-E482C41D14C6}"/>
              </a:ext>
            </a:extLst>
          </p:cNvPr>
          <p:cNvGrpSpPr/>
          <p:nvPr/>
        </p:nvGrpSpPr>
        <p:grpSpPr>
          <a:xfrm>
            <a:off x="5271568" y="8877300"/>
            <a:ext cx="7744863" cy="844632"/>
            <a:chOff x="5478520" y="9029700"/>
            <a:chExt cx="7744863" cy="844632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16D6D9B-1227-55B1-7BE3-E03EDFDE8B90}"/>
                </a:ext>
              </a:extLst>
            </p:cNvPr>
            <p:cNvSpPr/>
            <p:nvPr/>
          </p:nvSpPr>
          <p:spPr>
            <a:xfrm>
              <a:off x="9983998" y="9029700"/>
              <a:ext cx="3239385" cy="844632"/>
            </a:xfrm>
            <a:custGeom>
              <a:avLst/>
              <a:gdLst/>
              <a:ahLst/>
              <a:cxnLst/>
              <a:rect l="l" t="t" r="r" b="b"/>
              <a:pathLst>
                <a:path w="3239385" h="844632">
                  <a:moveTo>
                    <a:pt x="0" y="0"/>
                  </a:moveTo>
                  <a:lnTo>
                    <a:pt x="3239385" y="0"/>
                  </a:lnTo>
                  <a:lnTo>
                    <a:pt x="3239385" y="844632"/>
                  </a:lnTo>
                  <a:lnTo>
                    <a:pt x="0" y="84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8299" r="-79" b="-14552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 descr="A black background with red birds and letters&#10;&#10;Description automatically generated">
              <a:extLst>
                <a:ext uri="{FF2B5EF4-FFF2-40B4-BE49-F238E27FC236}">
                  <a16:creationId xmlns:a16="http://schemas.microsoft.com/office/drawing/2014/main" id="{2BF23DBE-7CBE-81AF-EE7E-0C4955240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520" y="9069249"/>
              <a:ext cx="4416552" cy="76553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FBC62B-6DBC-3059-89A2-38CFD45DD64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472" y="9032916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3D4DB687-C004-1D49-9084-67A66E870716}"/>
              </a:ext>
            </a:extLst>
          </p:cNvPr>
          <p:cNvSpPr/>
          <p:nvPr/>
        </p:nvSpPr>
        <p:spPr>
          <a:xfrm>
            <a:off x="8029820" y="1131947"/>
            <a:ext cx="2228360" cy="331469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205</Words>
  <Application>Microsoft Macintosh PowerPoint</Application>
  <PresentationFormat>Custom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Avenir Next LT Pro</vt:lpstr>
      <vt:lpstr>Avenir Next LT Pro Demi</vt:lpstr>
      <vt:lpstr>Aptos</vt:lpstr>
      <vt:lpstr>Arial</vt:lpstr>
      <vt:lpstr>Avenir Next LT Pro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Aullaaġvik Presentation Template</dc:title>
  <dc:creator>Brandt, Kari</dc:creator>
  <cp:lastModifiedBy>Endsley, Nicole A (EED)</cp:lastModifiedBy>
  <cp:revision>46</cp:revision>
  <cp:lastPrinted>2024-09-04T17:37:14Z</cp:lastPrinted>
  <dcterms:created xsi:type="dcterms:W3CDTF">2006-08-16T00:00:00Z</dcterms:created>
  <dcterms:modified xsi:type="dcterms:W3CDTF">2024-09-05T00:03:05Z</dcterms:modified>
  <dc:identifier>DAGN1ORoYis</dc:identifier>
</cp:coreProperties>
</file>